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82" r:id="rId2"/>
    <p:sldId id="256" r:id="rId3"/>
    <p:sldId id="270" r:id="rId4"/>
    <p:sldId id="271" r:id="rId5"/>
    <p:sldId id="281" r:id="rId6"/>
    <p:sldId id="272" r:id="rId7"/>
    <p:sldId id="273" r:id="rId8"/>
    <p:sldId id="257" r:id="rId9"/>
    <p:sldId id="262" r:id="rId10"/>
    <p:sldId id="258" r:id="rId11"/>
    <p:sldId id="263" r:id="rId12"/>
    <p:sldId id="259" r:id="rId13"/>
    <p:sldId id="264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935" autoAdjust="0"/>
  </p:normalViewPr>
  <p:slideViewPr>
    <p:cSldViewPr>
      <p:cViewPr varScale="1">
        <p:scale>
          <a:sx n="79" d="100"/>
          <a:sy n="79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7E01D749-4E0E-4856-8435-5B313D2F1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9D82C55C-2116-40BE-B7F2-B458B6FD7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B43F7-12C9-4D27-B65E-56D9E306A99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F9790-A9BA-4315-A9BA-64909FD5A117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7CFDE-5796-43C3-8F0D-BDD9928EB890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113EF-4F65-42D7-80C0-3AD84B8A9CE2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7CE7A-AD07-44AF-9E44-3C1B7728CC5E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2C55C-2116-40BE-B7F2-B458B6FD71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CAEB-20BE-417E-B434-60D81A3D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3700-BBDD-4040-ADF8-FBFB618CB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E7E9-BD08-4A9B-895A-8CFBF0C77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DE54-5B62-4038-A0EB-F94EEBAF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36DC-F8DA-431D-9F0D-C728049FC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E9CD-3D0E-4F41-B59E-DC84583D5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0D17-FFC3-4E3E-B57D-8B2628F24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8410-EC77-40F2-9774-EB0A782A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CDE1-0B1B-4A82-A625-60E1E7BC9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825F-4682-4104-987E-994A2E16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EB9AC-7864-4B13-8424-49BC08F36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C6E83DD-8D2A-41AB-8C10-E3489E6F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sk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ahoo.com/" TargetMode="External"/><Relationship Id="rId7" Type="http://schemas.openxmlformats.org/officeDocument/2006/relationships/hyperlink" Target="http://www.dogpile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sk.com/" TargetMode="External"/><Relationship Id="rId5" Type="http://schemas.openxmlformats.org/officeDocument/2006/relationships/hyperlink" Target="http://www.altavista.com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profusion/" TargetMode="Externa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3trainingservices.com/trld2008.ht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God2-Sistine_Chap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4" descr="Logo_60w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2590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6" descr="Ask.com 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876800"/>
            <a:ext cx="752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1752600" y="1676400"/>
            <a:ext cx="533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/>
              <a:t>Change</a:t>
            </a:r>
          </a:p>
        </p:txBody>
      </p: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152400" y="30480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Tahoma" pitchFamily="34" charset="0"/>
              </a:rPr>
              <a:t>Forced</a:t>
            </a:r>
            <a:r>
              <a:rPr lang="en-US" sz="2400" b="1" i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4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>
                <a:solidFill>
                  <a:schemeClr val="tx2"/>
                </a:solidFill>
                <a:latin typeface="Tahoma" pitchFamily="34" charset="0"/>
              </a:rPr>
              <a:t>N</a:t>
            </a:r>
            <a:r>
              <a:rPr lang="en-US" sz="2000">
                <a:solidFill>
                  <a:schemeClr val="tx2"/>
                </a:solidFill>
              </a:rPr>
              <a:t>o other option you must do it this way…attendance, grades, email. Forced with out an opt out option + support almost always works.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Don’t expect much creativity!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Won’t change the inner dialogue of the learner!</a:t>
            </a:r>
          </a:p>
        </p:txBody>
      </p:sp>
      <p:sp>
        <p:nvSpPr>
          <p:cNvPr id="13317" name="Rectangle 17"/>
          <p:cNvSpPr>
            <a:spLocks noChangeArrowheads="1"/>
          </p:cNvSpPr>
          <p:nvPr/>
        </p:nvSpPr>
        <p:spPr bwMode="auto">
          <a:xfrm>
            <a:off x="152400" y="48768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Tahoma" pitchFamily="34" charset="0"/>
              </a:rPr>
              <a:t>Faked</a:t>
            </a:r>
            <a:r>
              <a:rPr lang="en-US" sz="2400" b="1" i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4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>
                <a:solidFill>
                  <a:schemeClr val="tx2"/>
                </a:solidFill>
                <a:latin typeface="Tahoma" pitchFamily="34" charset="0"/>
              </a:rPr>
              <a:t>Sit &amp; get but no follow through or accountability.  New software roll out, new equipment</a:t>
            </a:r>
            <a:r>
              <a:rPr lang="en-US" sz="2000">
                <a:solidFill>
                  <a:schemeClr val="tx2"/>
                </a:solidFill>
              </a:rPr>
              <a:t>… I’ll do it as long as I’m being watched. Almost never works. Don’t expect much creativity!</a:t>
            </a:r>
          </a:p>
        </p:txBody>
      </p:sp>
      <p:grpSp>
        <p:nvGrpSpPr>
          <p:cNvPr id="13318" name="Group 13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3319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3320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3321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3323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3322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1752600" y="1676400"/>
            <a:ext cx="533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/>
              <a:t>Change</a:t>
            </a: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304800" y="3048000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Tahoma" pitchFamily="34" charset="0"/>
              </a:rPr>
              <a:t>Forever</a:t>
            </a:r>
            <a:r>
              <a:rPr lang="en-US" sz="2400" b="1" i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4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>
                <a:solidFill>
                  <a:schemeClr val="tx2"/>
                </a:solidFill>
                <a:latin typeface="Tahoma" pitchFamily="34" charset="0"/>
              </a:rPr>
              <a:t>No change is forever. </a:t>
            </a:r>
            <a:br>
              <a:rPr lang="en-US" sz="20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>
                <a:solidFill>
                  <a:schemeClr val="tx2"/>
                </a:solidFill>
                <a:latin typeface="Tahoma" pitchFamily="34" charset="0"/>
              </a:rPr>
              <a:t>However, there is change forever! </a:t>
            </a:r>
            <a:br>
              <a:rPr lang="en-US" sz="20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0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b="1">
                <a:solidFill>
                  <a:schemeClr val="tx2"/>
                </a:solidFill>
                <a:latin typeface="Tahoma" pitchFamily="34" charset="0"/>
              </a:rPr>
              <a:t>The Keys</a:t>
            </a:r>
            <a:r>
              <a:rPr lang="en-US" sz="28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8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 b="1">
                <a:solidFill>
                  <a:schemeClr val="tx2"/>
                </a:solidFill>
                <a:latin typeface="Tahoma" pitchFamily="34" charset="0"/>
              </a:rPr>
              <a:t>1.</a:t>
            </a:r>
            <a:r>
              <a:rPr lang="en-US" sz="200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000" b="1" i="1">
                <a:solidFill>
                  <a:schemeClr val="tx2"/>
                </a:solidFill>
                <a:latin typeface="Tahoma" pitchFamily="34" charset="0"/>
              </a:rPr>
              <a:t>Change Must Start With The Individual</a:t>
            </a:r>
            <a:br>
              <a:rPr lang="en-US" sz="20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 b="1" i="1">
                <a:solidFill>
                  <a:schemeClr val="tx2"/>
                </a:solidFill>
                <a:latin typeface="Tahoma" pitchFamily="34" charset="0"/>
              </a:rPr>
              <a:t>2. Detailed Goals &amp; Objective</a:t>
            </a:r>
            <a:br>
              <a:rPr lang="en-US" sz="20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 b="1" i="1">
                <a:solidFill>
                  <a:schemeClr val="tx2"/>
                </a:solidFill>
                <a:latin typeface="Tahoma" pitchFamily="34" charset="0"/>
              </a:rPr>
              <a:t>3. Support from Learning Community</a:t>
            </a:r>
            <a:br>
              <a:rPr lang="en-US" sz="20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 b="1" i="1">
                <a:solidFill>
                  <a:schemeClr val="tx2"/>
                </a:solidFill>
                <a:latin typeface="Tahoma" pitchFamily="34" charset="0"/>
              </a:rPr>
              <a:t>4. Unlock the Paradoxical Dilemma </a:t>
            </a:r>
            <a:endParaRPr lang="en-US" sz="2000" b="1" i="1">
              <a:solidFill>
                <a:schemeClr val="tx2"/>
              </a:solidFill>
            </a:endParaRPr>
          </a:p>
        </p:txBody>
      </p:sp>
      <p:grpSp>
        <p:nvGrpSpPr>
          <p:cNvPr id="14341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4343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4344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4346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4345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b="1" i="1">
                <a:solidFill>
                  <a:schemeClr val="tx2"/>
                </a:solidFill>
              </a:rPr>
              <a:t>Start With the Goal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152400" y="34290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>First we must agree on a noble objective.</a:t>
            </a:r>
            <a:br>
              <a:rPr lang="en-US" sz="2800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800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>Skills?  Integration?  Curriculum?</a:t>
            </a:r>
            <a:br>
              <a:rPr lang="en-US" sz="2800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>Focus on Teacher?</a:t>
            </a:r>
            <a:br>
              <a:rPr lang="en-US" sz="2800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>Focus on Student?</a:t>
            </a:r>
            <a:br>
              <a:rPr lang="en-US" sz="2800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800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>What are we trying to accomplish?</a:t>
            </a: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5367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5368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537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5369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Mastering the New Skills</a:t>
            </a: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152400" y="34290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Tahoma" pitchFamily="34" charset="0"/>
              </a:rPr>
              <a:t>We want digital immigrants to </a:t>
            </a:r>
            <a:br>
              <a:rPr lang="en-US" sz="28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b="1" i="1">
                <a:solidFill>
                  <a:schemeClr val="tx2"/>
                </a:solidFill>
                <a:latin typeface="Tahoma" pitchFamily="34" charset="0"/>
              </a:rPr>
              <a:t>think like digital natives!</a:t>
            </a:r>
            <a:br>
              <a:rPr lang="en-US" sz="2800" b="1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800" i="1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2"/>
                </a:solidFill>
                <a:latin typeface="Tahoma" pitchFamily="34" charset="0"/>
              </a:rPr>
              <a:t>To feel comfortable making different choices using new tools. Using the most appropriate tools to deliver/enhance our instruction. </a:t>
            </a:r>
          </a:p>
        </p:txBody>
      </p: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6391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6392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6394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6393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The Internet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81000" y="3200400"/>
            <a:ext cx="8458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/>
              <a:t>“The Internet is like a herd of performing elephants with diarrhea -- massive, difficult to redirect, awe-inspiring, entertaining, and a source of mind- boggling amounts of excrement when you least expect it." 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7415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7416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7418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7417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The Internet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28600" y="3048000"/>
            <a:ext cx="8915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/>
              <a:t>“Spending an evening on the Internet is much like sitting down to a dinner of Cheese Curls. Two hours later your fingers are yellow and you're no longer hungry, but you haven't been nourished."</a:t>
            </a:r>
            <a:r>
              <a:rPr lang="en-US" sz="3200" b="1"/>
              <a:t> </a:t>
            </a:r>
          </a:p>
        </p:txBody>
      </p:sp>
      <p:grpSp>
        <p:nvGrpSpPr>
          <p:cNvPr id="18437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8439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8440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8442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8441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The Search Engine</a:t>
            </a:r>
          </a:p>
        </p:txBody>
      </p:sp>
      <p:sp>
        <p:nvSpPr>
          <p:cNvPr id="19460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0" y="2667000"/>
            <a:ext cx="9144000" cy="3657600"/>
          </a:xfrm>
          <a:noFill/>
        </p:spPr>
        <p:txBody>
          <a:bodyPr/>
          <a:lstStyle/>
          <a:p>
            <a:pPr marR="0" defTabSz="688975"/>
            <a:r>
              <a:rPr lang="en-US" sz="2400" b="1" smtClean="0">
                <a:hlinkClick r:id="rId2"/>
              </a:rPr>
              <a:t>www.google.com</a:t>
            </a:r>
            <a:r>
              <a:rPr lang="en-US" sz="2400" b="1" smtClean="0"/>
              <a:t>  </a:t>
            </a:r>
            <a:r>
              <a:rPr lang="en-US" sz="2400" b="1" smtClean="0">
                <a:hlinkClick r:id="rId3"/>
              </a:rPr>
              <a:t>www.yahoo.com</a:t>
            </a:r>
            <a:r>
              <a:rPr lang="en-US" sz="2400" b="1" smtClean="0"/>
              <a:t>   </a:t>
            </a:r>
            <a:r>
              <a:rPr lang="en-US" sz="2400" b="1" smtClean="0">
                <a:hlinkClick r:id="rId4"/>
              </a:rPr>
              <a:t>www.profusion</a:t>
            </a:r>
            <a:r>
              <a:rPr lang="en-US" sz="2400" b="1" smtClean="0"/>
              <a:t> </a:t>
            </a:r>
          </a:p>
          <a:p>
            <a:pPr marR="0" defTabSz="688975"/>
            <a:r>
              <a:rPr lang="en-US" sz="2400" b="1" smtClean="0">
                <a:hlinkClick r:id="rId5"/>
              </a:rPr>
              <a:t>www.altavista.com</a:t>
            </a:r>
            <a:r>
              <a:rPr lang="en-US" sz="2400" b="1" smtClean="0"/>
              <a:t> </a:t>
            </a:r>
            <a:r>
              <a:rPr lang="en-US" sz="2400" b="1" smtClean="0">
                <a:hlinkClick r:id="rId6"/>
              </a:rPr>
              <a:t>www.ask.com</a:t>
            </a:r>
            <a:r>
              <a:rPr lang="en-US" sz="2400" b="1" smtClean="0"/>
              <a:t> </a:t>
            </a:r>
            <a:r>
              <a:rPr lang="en-US" sz="2400" b="1" smtClean="0">
                <a:hlinkClick r:id="rId7"/>
              </a:rPr>
              <a:t>www.dogpile.com</a:t>
            </a:r>
            <a:endParaRPr lang="en-US" sz="2400" b="1" smtClean="0"/>
          </a:p>
          <a:p>
            <a:pPr marR="0" defTabSz="688975"/>
            <a:r>
              <a:rPr lang="en-US" sz="2400" b="1" smtClean="0"/>
              <a:t>How they work! </a:t>
            </a:r>
          </a:p>
          <a:p>
            <a:pPr marR="0" defTabSz="688975"/>
            <a:r>
              <a:rPr lang="en-US" sz="2400" b="1" smtClean="0"/>
              <a:t>Work Them Don’t Let Them Work You!</a:t>
            </a:r>
          </a:p>
          <a:p>
            <a:pPr marR="0" defTabSz="688975"/>
            <a:endParaRPr lang="en-US" sz="2000" b="1" smtClean="0"/>
          </a:p>
        </p:txBody>
      </p:sp>
      <p:pic>
        <p:nvPicPr>
          <p:cNvPr id="19461" name="Picture 18" descr="Egan's Basket Grocery Store 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7625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9" descr="newpublix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47625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0" descr="supermark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47625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4" name="Group 15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9465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9466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9467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9469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9468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The Search Engine</a:t>
            </a:r>
          </a:p>
        </p:txBody>
      </p:sp>
      <p:sp>
        <p:nvSpPr>
          <p:cNvPr id="20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0" y="2667000"/>
            <a:ext cx="9144000" cy="3657600"/>
          </a:xfrm>
          <a:noFill/>
        </p:spPr>
        <p:txBody>
          <a:bodyPr/>
          <a:lstStyle/>
          <a:p>
            <a:pPr marR="0" defTabSz="688975"/>
            <a:r>
              <a:rPr lang="en-US" sz="2400" b="1" smtClean="0"/>
              <a:t>Work Them Don’t Let Them Work You!</a:t>
            </a:r>
          </a:p>
          <a:p>
            <a:pPr marR="0" defTabSz="688975"/>
            <a:endParaRPr lang="en-US" sz="2000" b="1" smtClean="0"/>
          </a:p>
        </p:txBody>
      </p:sp>
      <p:pic>
        <p:nvPicPr>
          <p:cNvPr id="20485" name="Picture 16" descr="Campbell's Soup 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208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7" descr="merkcrea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429000"/>
            <a:ext cx="1485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8" descr="tonytig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18621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15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20490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20491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20493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20492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Confirm Your Facts!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0" y="6629400"/>
            <a:ext cx="9144000" cy="304800"/>
            <a:chOff x="0" y="4128"/>
            <a:chExt cx="5760" cy="192"/>
          </a:xfrm>
        </p:grpSpPr>
        <p:grpSp>
          <p:nvGrpSpPr>
            <p:cNvPr id="21517" name="Group 8"/>
            <p:cNvGrpSpPr>
              <a:grpSpLocks/>
            </p:cNvGrpSpPr>
            <p:nvPr/>
          </p:nvGrpSpPr>
          <p:grpSpPr bwMode="auto">
            <a:xfrm>
              <a:off x="0" y="4128"/>
              <a:ext cx="5760" cy="192"/>
              <a:chOff x="0" y="4128"/>
              <a:chExt cx="5760" cy="192"/>
            </a:xfrm>
          </p:grpSpPr>
          <p:sp>
            <p:nvSpPr>
              <p:cNvPr id="21519" name="Rectangle 9"/>
              <p:cNvSpPr>
                <a:spLocks noChangeArrowheads="1"/>
              </p:cNvSpPr>
              <p:nvPr/>
            </p:nvSpPr>
            <p:spPr bwMode="auto">
              <a:xfrm>
                <a:off x="0" y="4152"/>
                <a:ext cx="5760" cy="144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Text Box 10"/>
              <p:cNvSpPr txBox="1">
                <a:spLocks noChangeArrowheads="1"/>
              </p:cNvSpPr>
              <p:nvPr/>
            </p:nvSpPr>
            <p:spPr bwMode="auto">
              <a:xfrm>
                <a:off x="4176" y="4128"/>
                <a:ext cx="14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www.i3trainingservices.com</a:t>
                </a:r>
              </a:p>
            </p:txBody>
          </p:sp>
        </p:grpSp>
        <p:sp>
          <p:nvSpPr>
            <p:cNvPr id="21518" name="Text Box 11"/>
            <p:cNvSpPr txBox="1">
              <a:spLocks noChangeArrowheads="1"/>
            </p:cNvSpPr>
            <p:nvPr/>
          </p:nvSpPr>
          <p:spPr bwMode="auto">
            <a:xfrm>
              <a:off x="38" y="4128"/>
              <a:ext cx="30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/>
                <a:t>Copyright 2006 i3 Training Services Inc. All rights reserved</a:t>
              </a:r>
              <a:r>
                <a:rPr lang="en-US" sz="1400"/>
                <a:t> </a:t>
              </a:r>
            </a:p>
          </p:txBody>
        </p:sp>
      </p:grpSp>
      <p:sp>
        <p:nvSpPr>
          <p:cNvPr id="21509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200400"/>
          </a:xfrm>
          <a:noFill/>
        </p:spPr>
        <p:txBody>
          <a:bodyPr/>
          <a:lstStyle/>
          <a:p>
            <a:pPr marR="0" algn="l" defTabSz="688975">
              <a:buFontTx/>
              <a:buChar char="•"/>
            </a:pPr>
            <a:r>
              <a:rPr lang="en-US" sz="2400" b="1" smtClean="0"/>
              <a:t>Confirming Facts</a:t>
            </a:r>
          </a:p>
          <a:p>
            <a:pPr lvl="2" algn="l" defTabSz="688975">
              <a:buFontTx/>
              <a:buChar char="•"/>
            </a:pPr>
            <a:r>
              <a:rPr lang="en-US" sz="1800" b="1" i="1" smtClean="0"/>
              <a:t>total water supply of the world is 326 million cubic miles </a:t>
            </a:r>
          </a:p>
          <a:p>
            <a:pPr lvl="3" algn="l" defTabSz="688975">
              <a:buFontTx/>
              <a:buChar char="–"/>
            </a:pPr>
            <a:r>
              <a:rPr lang="en-US" sz="1800" smtClean="0"/>
              <a:t>Rephrase</a:t>
            </a:r>
          </a:p>
          <a:p>
            <a:pPr lvl="3" algn="l" defTabSz="688975">
              <a:buFontTx/>
              <a:buChar char="–"/>
            </a:pPr>
            <a:r>
              <a:rPr lang="en-US" sz="1800" smtClean="0"/>
              <a:t>Quote the fact then check the source</a:t>
            </a:r>
          </a:p>
          <a:p>
            <a:pPr lvl="3" algn="l" defTabSz="688975">
              <a:buFontTx/>
              <a:buChar char="–"/>
            </a:pPr>
            <a:r>
              <a:rPr lang="en-US" sz="1800" smtClean="0"/>
              <a:t>Ask the question</a:t>
            </a:r>
          </a:p>
          <a:p>
            <a:pPr lvl="3" algn="l" defTabSz="688975">
              <a:buFontTx/>
              <a:buChar char="–"/>
            </a:pPr>
            <a:r>
              <a:rPr lang="en-US" sz="1800" smtClean="0"/>
              <a:t>Non-tech sources (The old encyclopedia, text books &amp; periodicals)</a:t>
            </a:r>
          </a:p>
          <a:p>
            <a:pPr marR="0" algn="l" defTabSz="688975">
              <a:buFontTx/>
              <a:buChar char="•"/>
            </a:pPr>
            <a:r>
              <a:rPr lang="en-US" sz="2400" b="1" smtClean="0"/>
              <a:t>Require Multiple Resources</a:t>
            </a:r>
          </a:p>
          <a:p>
            <a:pPr marR="0" defTabSz="688975"/>
            <a:endParaRPr lang="en-US" sz="2400" b="1" smtClean="0"/>
          </a:p>
        </p:txBody>
      </p:sp>
      <p:grpSp>
        <p:nvGrpSpPr>
          <p:cNvPr id="21510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21511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21512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21513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21515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Evaluate Your Info!</a:t>
            </a:r>
          </a:p>
        </p:txBody>
      </p:sp>
      <p:sp>
        <p:nvSpPr>
          <p:cNvPr id="225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200400"/>
          </a:xfrm>
          <a:noFill/>
        </p:spPr>
        <p:txBody>
          <a:bodyPr/>
          <a:lstStyle/>
          <a:p>
            <a:pPr marR="0" defTabSz="688975"/>
            <a:r>
              <a:rPr lang="en-US" b="1" smtClean="0"/>
              <a:t>Defining Web Literacy Skills</a:t>
            </a:r>
          </a:p>
          <a:p>
            <a:pPr marR="0" defTabSz="688975"/>
            <a:r>
              <a:rPr lang="en-US" sz="2400" b="1" i="1" smtClean="0"/>
              <a:t>Scope – Authority &amp; Bias – Permanence - Timeliness</a:t>
            </a:r>
          </a:p>
          <a:p>
            <a:pPr marR="0" algn="l" defTabSz="688975">
              <a:buFontTx/>
              <a:buChar char="•"/>
            </a:pPr>
            <a:r>
              <a:rPr lang="en-US" b="1" smtClean="0"/>
              <a:t>Scope</a:t>
            </a:r>
          </a:p>
          <a:p>
            <a:pPr lvl="1" algn="l" defTabSz="688975">
              <a:buFontTx/>
              <a:buChar char="–"/>
            </a:pPr>
            <a:r>
              <a:rPr lang="en-US" smtClean="0"/>
              <a:t>Is there a stated purpose of the site </a:t>
            </a:r>
          </a:p>
          <a:p>
            <a:pPr lvl="1" algn="l" defTabSz="688975">
              <a:buFontTx/>
              <a:buChar char="–"/>
            </a:pPr>
            <a:r>
              <a:rPr lang="en-US" smtClean="0"/>
              <a:t>Who is the intended audience for the site </a:t>
            </a:r>
          </a:p>
          <a:p>
            <a:pPr lvl="1" algn="l" defTabSz="688975">
              <a:buFontTx/>
              <a:buChar char="–"/>
            </a:pPr>
            <a:r>
              <a:rPr lang="en-US" smtClean="0"/>
              <a:t>How comprehensive is the site</a:t>
            </a:r>
          </a:p>
          <a:p>
            <a:pPr lvl="1" algn="l" defTabSz="688975">
              <a:buFontTx/>
              <a:buChar char="–"/>
            </a:pPr>
            <a:endParaRPr lang="en-US" smtClean="0"/>
          </a:p>
        </p:txBody>
      </p: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22535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22536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22538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22537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sz="3600" b="1">
                <a:solidFill>
                  <a:srgbClr val="002060"/>
                </a:solidFill>
                <a:latin typeface="Tahoma" pitchFamily="34" charset="0"/>
              </a:rPr>
              <a:t>i3 Training Services Inc.</a:t>
            </a:r>
            <a:br>
              <a:rPr lang="en-US" sz="3600" b="1">
                <a:solidFill>
                  <a:srgbClr val="002060"/>
                </a:solidFill>
                <a:latin typeface="Tahoma" pitchFamily="34" charset="0"/>
              </a:rPr>
            </a:br>
            <a:r>
              <a:rPr lang="en-US" sz="2400" i="1">
                <a:solidFill>
                  <a:srgbClr val="002060"/>
                </a:solidFill>
                <a:latin typeface="Tahoma" pitchFamily="34" charset="0"/>
              </a:rPr>
              <a:t>presents</a:t>
            </a:r>
          </a:p>
          <a:p>
            <a:pPr algn="ctr"/>
            <a:endParaRPr lang="en-US" sz="24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52400" y="2514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 dirty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800" b="1" i="1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4800" b="1" i="1" dirty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4800" b="1" i="1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4000" b="1" i="1" dirty="0" smtClean="0">
                <a:solidFill>
                  <a:schemeClr val="tx2"/>
                </a:solidFill>
              </a:rPr>
              <a:t>". . .and on the 8th Day GOD Created Google!?"</a:t>
            </a:r>
            <a:br>
              <a:rPr lang="en-US" sz="4000" b="1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000" i="1" dirty="0" smtClean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0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  <a:latin typeface="Tahoma" pitchFamily="34" charset="0"/>
                <a:hlinkClick r:id="rId2"/>
              </a:rPr>
              <a:t>www.i3trainingservices.com/trld2008.htm</a:t>
            </a:r>
            <a:r>
              <a:rPr lang="en-US" sz="20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br>
              <a:rPr lang="en-US" sz="2000" i="1" dirty="0" smtClean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1200" i="1" dirty="0" smtClean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1200" i="1" dirty="0" smtClean="0">
                <a:solidFill>
                  <a:schemeClr val="tx2"/>
                </a:solidFill>
                <a:latin typeface="Tahoma" pitchFamily="34" charset="0"/>
              </a:rPr>
            </a:br>
            <a:endParaRPr lang="en-US" i="1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en-US" sz="2400" i="1" dirty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400" i="1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400" i="1" dirty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2400" i="1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 dirty="0">
                <a:solidFill>
                  <a:schemeClr val="tx2"/>
                </a:solidFill>
                <a:latin typeface="Tahoma" pitchFamily="34" charset="0"/>
              </a:rPr>
              <a:t>Floyd Braid</a:t>
            </a:r>
            <a:br>
              <a:rPr lang="en-US" sz="2800" i="1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2800" i="1" dirty="0" smtClean="0">
                <a:solidFill>
                  <a:schemeClr val="tx2"/>
                </a:solidFill>
                <a:latin typeface="Tahoma" pitchFamily="34" charset="0"/>
              </a:rPr>
              <a:t>TRLD- 2008</a:t>
            </a:r>
            <a:endParaRPr lang="en-US" sz="2000" i="1" dirty="0">
              <a:solidFill>
                <a:schemeClr val="tx2"/>
              </a:solidFill>
              <a:latin typeface="Tahoma" pitchFamily="34" charset="0"/>
            </a:endParaRPr>
          </a:p>
        </p:txBody>
      </p:sp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5126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5127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5129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5128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 dirty="0"/>
                  <a:t>Copyright </a:t>
                </a:r>
                <a:r>
                  <a:rPr lang="en-US" sz="1400" i="1" dirty="0" smtClean="0"/>
                  <a:t>2008 </a:t>
                </a:r>
                <a:r>
                  <a:rPr lang="en-US" sz="1400" i="1" dirty="0"/>
                  <a:t>i3 Training Services Inc. All rights reserved</a:t>
                </a:r>
                <a:r>
                  <a:rPr lang="en-US" sz="1400" dirty="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solidFill>
                  <a:schemeClr val="tx2"/>
                </a:solidFill>
              </a:rPr>
              <a:t>Evaluate Your Info!</a:t>
            </a:r>
          </a:p>
        </p:txBody>
      </p:sp>
      <p:sp>
        <p:nvSpPr>
          <p:cNvPr id="235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200400"/>
          </a:xfrm>
          <a:noFill/>
        </p:spPr>
        <p:txBody>
          <a:bodyPr/>
          <a:lstStyle/>
          <a:p>
            <a:pPr marR="0" defTabSz="688975">
              <a:lnSpc>
                <a:spcPct val="80000"/>
              </a:lnSpc>
            </a:pPr>
            <a:r>
              <a:rPr lang="en-US" sz="2800" b="1" smtClean="0"/>
              <a:t>Defining Web Literacy Skills</a:t>
            </a:r>
          </a:p>
          <a:p>
            <a:pPr marR="0" algn="l" defTabSz="688975">
              <a:lnSpc>
                <a:spcPct val="80000"/>
              </a:lnSpc>
              <a:buFontTx/>
              <a:buChar char="•"/>
            </a:pPr>
            <a:r>
              <a:rPr lang="en-US" sz="2800" b="1" smtClean="0"/>
              <a:t>Authority &amp; Bias</a:t>
            </a:r>
          </a:p>
          <a:p>
            <a:pPr lvl="1" algn="l" defTabSz="688975">
              <a:lnSpc>
                <a:spcPct val="80000"/>
              </a:lnSpc>
              <a:buFontTx/>
              <a:buChar char="–"/>
            </a:pPr>
            <a:r>
              <a:rPr lang="en-US" smtClean="0"/>
              <a:t>Who provided the information and why </a:t>
            </a:r>
          </a:p>
          <a:p>
            <a:pPr lvl="1" algn="l" defTabSz="688975">
              <a:lnSpc>
                <a:spcPct val="80000"/>
              </a:lnSpc>
              <a:buFontTx/>
              <a:buChar char="–"/>
            </a:pPr>
            <a:r>
              <a:rPr lang="en-US" smtClean="0"/>
              <a:t>What credentials do they have </a:t>
            </a:r>
          </a:p>
          <a:p>
            <a:pPr lvl="1" algn="l" defTabSz="688975">
              <a:lnSpc>
                <a:spcPct val="80000"/>
              </a:lnSpc>
              <a:buFontTx/>
              <a:buChar char="–"/>
            </a:pPr>
            <a:r>
              <a:rPr lang="en-US" smtClean="0"/>
              <a:t>Is the provider affiliated with a known organization </a:t>
            </a:r>
          </a:p>
          <a:p>
            <a:pPr lvl="1" algn="l" defTabSz="688975">
              <a:lnSpc>
                <a:spcPct val="80000"/>
              </a:lnSpc>
              <a:buFontTx/>
              <a:buChar char="–"/>
            </a:pPr>
            <a:r>
              <a:rPr lang="en-US" smtClean="0"/>
              <a:t>Is a point of view being "sold" to the user </a:t>
            </a:r>
          </a:p>
          <a:p>
            <a:pPr lvl="1" algn="l" defTabSz="688975">
              <a:lnSpc>
                <a:spcPct val="80000"/>
              </a:lnSpc>
              <a:buFontTx/>
              <a:buChar char="–"/>
            </a:pPr>
            <a:r>
              <a:rPr lang="en-US" smtClean="0"/>
              <a:t>Can you find explicit statements of authority - such as a statement of institutional support. </a:t>
            </a:r>
          </a:p>
        </p:txBody>
      </p:sp>
      <p:grpSp>
        <p:nvGrpSpPr>
          <p:cNvPr id="23557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23559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23560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23562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6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23561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52400" y="1219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i="1">
                <a:solidFill>
                  <a:schemeClr val="tx2"/>
                </a:solidFill>
              </a:rPr>
              <a:t>Goal</a:t>
            </a: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228600" y="2819400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125" indent="-111125"/>
            <a:endParaRPr lang="en-US" sz="2000" i="1">
              <a:solidFill>
                <a:schemeClr val="tx2"/>
              </a:solidFill>
            </a:endParaRPr>
          </a:p>
        </p:txBody>
      </p:sp>
      <p:grpSp>
        <p:nvGrpSpPr>
          <p:cNvPr id="6149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6152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6153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6155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04800" y="2133600"/>
            <a:ext cx="88392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Explore the Evolving (forced?) Landscape of the classroom</a:t>
            </a:r>
          </a:p>
          <a:p>
            <a:pPr>
              <a:buFont typeface="Arial" charset="0"/>
              <a:buChar char="•"/>
            </a:pPr>
            <a:r>
              <a:rPr lang="en-US" sz="2400"/>
              <a:t>Investigate web enhanced research in the classroom </a:t>
            </a:r>
          </a:p>
          <a:p>
            <a:r>
              <a:rPr lang="en-US" sz="2400"/>
              <a:t>	(The Research Process)</a:t>
            </a:r>
          </a:p>
          <a:p>
            <a:pPr>
              <a:buFont typeface="Arial" charset="0"/>
              <a:buChar char="•"/>
            </a:pPr>
            <a:r>
              <a:rPr lang="en-US" sz="2400"/>
              <a:t>Explore the search tools (Google/Ask/?)</a:t>
            </a:r>
          </a:p>
          <a:p>
            <a:pPr>
              <a:buFont typeface="Arial" charset="0"/>
              <a:buChar char="•"/>
            </a:pPr>
            <a:r>
              <a:rPr lang="en-US" sz="2400"/>
              <a:t>Participate in a Modeled Lesson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 b="1" i="1">
                <a:solidFill>
                  <a:srgbClr val="FFC000"/>
                </a:solidFill>
              </a:rPr>
              <a:t>Broader Goal?- </a:t>
            </a:r>
          </a:p>
          <a:p>
            <a:r>
              <a:rPr lang="en-US" sz="2800" b="1" i="1">
                <a:solidFill>
                  <a:srgbClr val="FFC000"/>
                </a:solidFill>
              </a:rPr>
              <a:t>	Doing something different utilizing new tools.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52400" y="1295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i="1">
                <a:solidFill>
                  <a:schemeClr val="tx2"/>
                </a:solidFill>
              </a:rPr>
              <a:t>Fools Goal?</a:t>
            </a: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28600" y="2286000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125" indent="-111125" algn="ctr"/>
            <a:r>
              <a:rPr lang="en-US" sz="3600" i="1">
                <a:solidFill>
                  <a:schemeClr val="tx2"/>
                </a:solidFill>
              </a:rPr>
              <a:t>This is about how we do what we do, if walking across the room works just fine why would we do it another way? </a:t>
            </a:r>
            <a:br>
              <a:rPr lang="en-US" sz="3600" i="1">
                <a:solidFill>
                  <a:schemeClr val="tx2"/>
                </a:solidFill>
              </a:rPr>
            </a:br>
            <a:r>
              <a:rPr lang="en-US" sz="3600" i="1">
                <a:solidFill>
                  <a:schemeClr val="tx2"/>
                </a:solidFill>
              </a:rPr>
              <a:t>Can I change the way I do something so that I guarantee maximum impact?</a:t>
            </a:r>
          </a:p>
        </p:txBody>
      </p: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7175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7176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7178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7177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by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7814">
            <a:off x="3543300" y="1262063"/>
            <a:ext cx="4900613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2971800" cy="381000"/>
          </a:xfrm>
        </p:spPr>
        <p:txBody>
          <a:bodyPr/>
          <a:lstStyle/>
          <a:p>
            <a:r>
              <a:rPr lang="en-US" sz="2800" smtClean="0"/>
              <a:t>Meet the Presenter</a:t>
            </a:r>
          </a:p>
        </p:txBody>
      </p:sp>
      <p:sp>
        <p:nvSpPr>
          <p:cNvPr id="819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990600"/>
            <a:ext cx="3733800" cy="4017963"/>
          </a:xfrm>
        </p:spPr>
        <p:txBody>
          <a:bodyPr/>
          <a:lstStyle/>
          <a:p>
            <a:r>
              <a:rPr lang="en-US" sz="1800" b="1" smtClean="0"/>
              <a:t>When I was young…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I had hair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Middle School Educator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College Educator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School Administrator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State of Denial Department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Company Man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Coach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3027">
            <a:off x="3676650" y="1371600"/>
            <a:ext cx="4252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9618">
            <a:off x="3830638" y="1471613"/>
            <a:ext cx="37306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 descr="Business In the Front.JP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t="18082" b="18082"/>
          <a:stretch>
            <a:fillRect/>
          </a:stretch>
        </p:blipFill>
        <p:spPr>
          <a:xfrm rot="420000">
            <a:off x="3730625" y="1184275"/>
            <a:ext cx="4676775" cy="3981450"/>
          </a:xfrm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10034">
            <a:off x="4008438" y="1557338"/>
            <a:ext cx="424973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Documents and Settings\Floyd Braid\My Documents\My Pictures\travel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7211">
            <a:off x="3429000" y="1481138"/>
            <a:ext cx="452596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68029">
            <a:off x="3859213" y="1423988"/>
            <a:ext cx="43576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152400" y="1981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i="1">
                <a:solidFill>
                  <a:schemeClr val="tx2"/>
                </a:solidFill>
              </a:rPr>
              <a:t>Horse With Saltines</a:t>
            </a: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228600" y="2819400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125" indent="-111125" algn="ctr"/>
            <a:r>
              <a:rPr lang="en-US" sz="3600" i="1">
                <a:solidFill>
                  <a:schemeClr val="tx2"/>
                </a:solidFill>
              </a:rPr>
              <a:t>“You can lead/drag a horse to water but you can’t make him drink, you can coerce, threaten and beat him but he still won’t drink. However, if you make him thirsty…goal accomplished!”</a:t>
            </a:r>
          </a:p>
        </p:txBody>
      </p: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9222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9223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9224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9226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9225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152400" y="33528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i="1">
                <a:solidFill>
                  <a:schemeClr val="tx2"/>
                </a:solidFill>
              </a:rPr>
              <a:t>Change is Personal</a:t>
            </a:r>
          </a:p>
        </p:txBody>
      </p:sp>
      <p:grpSp>
        <p:nvGrpSpPr>
          <p:cNvPr id="10244" name="Group 11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0246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0247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0249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0248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/>
        </p:nvSpPr>
        <p:spPr bwMode="auto">
          <a:xfrm>
            <a:off x="533400" y="2438400"/>
            <a:ext cx="8229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/>
              <a:t>“You Can’t Create Change Without the Image of Change”</a:t>
            </a:r>
          </a:p>
        </p:txBody>
      </p:sp>
      <p:grpSp>
        <p:nvGrpSpPr>
          <p:cNvPr id="11267" name="Group 17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1269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1270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1272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1271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52600" y="2438400"/>
            <a:ext cx="533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 i="1"/>
              <a:t>Change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4800" y="42672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/>
              <a:t>Forced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181600" y="42672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/>
              <a:t>Faked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819400" y="51054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/>
              <a:t>Forever</a:t>
            </a:r>
          </a:p>
        </p:txBody>
      </p:sp>
      <p:grpSp>
        <p:nvGrpSpPr>
          <p:cNvPr id="12294" name="Group 13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2362200" y="0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Tahoma" pitchFamily="34" charset="0"/>
                </a:rPr>
                <a:t>inspiring   innovative   instruction</a:t>
              </a:r>
            </a:p>
          </p:txBody>
        </p:sp>
        <p:grpSp>
          <p:nvGrpSpPr>
            <p:cNvPr id="12296" name="Group 14"/>
            <p:cNvGrpSpPr>
              <a:grpSpLocks/>
            </p:cNvGrpSpPr>
            <p:nvPr/>
          </p:nvGrpSpPr>
          <p:grpSpPr bwMode="auto">
            <a:xfrm>
              <a:off x="0" y="6477000"/>
              <a:ext cx="9144000" cy="304800"/>
              <a:chOff x="0" y="4128"/>
              <a:chExt cx="5760" cy="192"/>
            </a:xfrm>
          </p:grpSpPr>
          <p:grpSp>
            <p:nvGrpSpPr>
              <p:cNvPr id="12297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sp>
              <p:nvSpPr>
                <p:cNvPr id="12299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152"/>
                  <a:ext cx="57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76" y="4128"/>
                  <a:ext cx="149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/>
                    <a:t>www.i3trainingservices.com</a:t>
                  </a:r>
                </a:p>
              </p:txBody>
            </p:sp>
          </p:grpSp>
          <p:sp>
            <p:nvSpPr>
              <p:cNvPr id="12298" name="Text Box 10"/>
              <p:cNvSpPr txBox="1">
                <a:spLocks noChangeArrowheads="1"/>
              </p:cNvSpPr>
              <p:nvPr/>
            </p:nvSpPr>
            <p:spPr bwMode="auto">
              <a:xfrm>
                <a:off x="38" y="4128"/>
                <a:ext cx="30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/>
                  <a:t>Copyright 2007 i3 Training Services Inc. All rights reserved</a:t>
                </a:r>
                <a:r>
                  <a:rPr lang="en-US" sz="140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7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1401</TotalTime>
  <Words>684</Words>
  <Application>Microsoft Office PowerPoint</Application>
  <PresentationFormat>On-screen Show (4:3)</PresentationFormat>
  <Paragraphs>139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Tahoma</vt:lpstr>
      <vt:lpstr>Flow</vt:lpstr>
      <vt:lpstr>Slide 1</vt:lpstr>
      <vt:lpstr>Slide 2</vt:lpstr>
      <vt:lpstr>Slide 3</vt:lpstr>
      <vt:lpstr>Slide 4</vt:lpstr>
      <vt:lpstr>Meet the Presenter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i3 Training Services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Floyd Braid</dc:creator>
  <cp:lastModifiedBy>Floyd Braid</cp:lastModifiedBy>
  <cp:revision>80</cp:revision>
  <dcterms:created xsi:type="dcterms:W3CDTF">2005-01-21T15:08:49Z</dcterms:created>
  <dcterms:modified xsi:type="dcterms:W3CDTF">2008-01-22T03:04:46Z</dcterms:modified>
</cp:coreProperties>
</file>